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anva Sans Bold" panose="020B0604020202020204" charset="0"/>
      <p:regular r:id="rId15"/>
    </p:embeddedFont>
    <p:embeddedFont>
      <p:font typeface="Livvic Bold" panose="020B0604020202020204" charset="0"/>
      <p:regular r:id="rId16"/>
    </p:embeddedFont>
    <p:embeddedFont>
      <p:font typeface="Livvic Heavy" panose="020B0604020202020204" charset="0"/>
      <p:regular r:id="rId17"/>
    </p:embeddedFont>
    <p:embeddedFont>
      <p:font typeface="Source Sans Pro" panose="020B050303040302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93694" y="0"/>
            <a:ext cx="10324062" cy="10361741"/>
          </a:xfrm>
          <a:custGeom>
            <a:avLst/>
            <a:gdLst/>
            <a:ahLst/>
            <a:cxnLst/>
            <a:rect l="l" t="t" r="r" b="b"/>
            <a:pathLst>
              <a:path w="10324062" h="10361741">
                <a:moveTo>
                  <a:pt x="0" y="0"/>
                </a:moveTo>
                <a:lnTo>
                  <a:pt x="10324062" y="0"/>
                </a:lnTo>
                <a:lnTo>
                  <a:pt x="10324062" y="10361741"/>
                </a:lnTo>
                <a:lnTo>
                  <a:pt x="0" y="10361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793102" y="3139584"/>
            <a:ext cx="8503140" cy="2450724"/>
          </a:xfrm>
          <a:prstGeom prst="rect">
            <a:avLst/>
          </a:prstGeom>
        </p:spPr>
        <p:txBody>
          <a:bodyPr lIns="0" tIns="0" rIns="0" bIns="0" rtlCol="0" anchor="t">
            <a:spAutoFit/>
          </a:bodyPr>
          <a:lstStyle/>
          <a:p>
            <a:pPr algn="just">
              <a:lnSpc>
                <a:spcPts val="6353"/>
              </a:lnSpc>
            </a:pPr>
            <a:r>
              <a:rPr lang="en-US" sz="6688">
                <a:solidFill>
                  <a:srgbClr val="000000"/>
                </a:solidFill>
                <a:latin typeface="Livvic Heavy"/>
              </a:rPr>
              <a:t>CROP RECOMMENDATION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09975"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9115425" y="2502522"/>
            <a:ext cx="7047049" cy="774700"/>
          </a:xfrm>
          <a:prstGeom prst="rect">
            <a:avLst/>
          </a:prstGeom>
        </p:spPr>
        <p:txBody>
          <a:bodyPr lIns="0" tIns="0" rIns="0" bIns="0" rtlCol="0" anchor="t">
            <a:spAutoFit/>
          </a:bodyPr>
          <a:lstStyle/>
          <a:p>
            <a:pPr>
              <a:lnSpc>
                <a:spcPts val="5794"/>
              </a:lnSpc>
            </a:pPr>
            <a:r>
              <a:rPr lang="en-US" sz="6099">
                <a:solidFill>
                  <a:srgbClr val="000000"/>
                </a:solidFill>
                <a:latin typeface="Livvic Bold"/>
              </a:rPr>
              <a:t>OBJECTIVE</a:t>
            </a:r>
          </a:p>
        </p:txBody>
      </p:sp>
      <p:sp>
        <p:nvSpPr>
          <p:cNvPr id="4" name="TextBox 4"/>
          <p:cNvSpPr txBox="1"/>
          <p:nvPr/>
        </p:nvSpPr>
        <p:spPr>
          <a:xfrm>
            <a:off x="8695547" y="3924937"/>
            <a:ext cx="7198134" cy="3989701"/>
          </a:xfrm>
          <a:prstGeom prst="rect">
            <a:avLst/>
          </a:prstGeom>
        </p:spPr>
        <p:txBody>
          <a:bodyPr lIns="0" tIns="0" rIns="0" bIns="0" rtlCol="0" anchor="t">
            <a:spAutoFit/>
          </a:bodyPr>
          <a:lstStyle/>
          <a:p>
            <a:pPr marL="496606" lvl="1" indent="-248303">
              <a:lnSpc>
                <a:spcPts val="3220"/>
              </a:lnSpc>
              <a:buFont typeface="Arial"/>
              <a:buChar char="•"/>
            </a:pPr>
            <a:r>
              <a:rPr lang="en-US" sz="2300">
                <a:solidFill>
                  <a:srgbClr val="000000"/>
                </a:solidFill>
                <a:latin typeface="Source Sans Pro"/>
              </a:rPr>
              <a:t>To develop a web-based automated crop recommendation system.</a:t>
            </a:r>
          </a:p>
          <a:p>
            <a:pPr>
              <a:lnSpc>
                <a:spcPts val="3220"/>
              </a:lnSpc>
            </a:pPr>
            <a:endParaRPr lang="en-US" sz="2300">
              <a:solidFill>
                <a:srgbClr val="000000"/>
              </a:solidFill>
              <a:latin typeface="Source Sans Pro"/>
            </a:endParaRPr>
          </a:p>
          <a:p>
            <a:pPr marL="496606" lvl="1" indent="-248303">
              <a:lnSpc>
                <a:spcPts val="3220"/>
              </a:lnSpc>
              <a:buFont typeface="Arial"/>
              <a:buChar char="•"/>
            </a:pPr>
            <a:r>
              <a:rPr lang="en-US" sz="2300">
                <a:solidFill>
                  <a:srgbClr val="000000"/>
                </a:solidFill>
                <a:latin typeface="Source Sans Pro"/>
              </a:rPr>
              <a:t> To leverage data-driven algorithms and user inputs in order to provide personalized and data-backed crop recommendations to farmers.</a:t>
            </a:r>
          </a:p>
          <a:p>
            <a:pPr>
              <a:lnSpc>
                <a:spcPts val="3220"/>
              </a:lnSpc>
            </a:pPr>
            <a:endParaRPr lang="en-US" sz="2300">
              <a:solidFill>
                <a:srgbClr val="000000"/>
              </a:solidFill>
              <a:latin typeface="Source Sans Pro"/>
            </a:endParaRPr>
          </a:p>
          <a:p>
            <a:pPr marL="496606" lvl="1" indent="-248303">
              <a:lnSpc>
                <a:spcPts val="3220"/>
              </a:lnSpc>
              <a:buFont typeface="Arial"/>
              <a:buChar char="•"/>
            </a:pPr>
            <a:r>
              <a:rPr lang="en-US" sz="2300">
                <a:solidFill>
                  <a:srgbClr val="000000"/>
                </a:solidFill>
                <a:latin typeface="Source Sans Pro"/>
              </a:rPr>
              <a:t>To enhance agricultural productivity, optimize resource utilization, and improve overall crop yield and income.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78548" y="0"/>
            <a:ext cx="10291115" cy="10287000"/>
          </a:xfrm>
          <a:custGeom>
            <a:avLst/>
            <a:gdLst/>
            <a:ahLst/>
            <a:cxnLst/>
            <a:rect l="l" t="t" r="r" b="b"/>
            <a:pathLst>
              <a:path w="10291115" h="10287000">
                <a:moveTo>
                  <a:pt x="0" y="0"/>
                </a:moveTo>
                <a:lnTo>
                  <a:pt x="10291115" y="0"/>
                </a:lnTo>
                <a:lnTo>
                  <a:pt x="1029111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9493534" y="1466871"/>
            <a:ext cx="6153394" cy="7353258"/>
            <a:chOff x="0" y="0"/>
            <a:chExt cx="8204525" cy="9804344"/>
          </a:xfrm>
        </p:grpSpPr>
        <p:pic>
          <p:nvPicPr>
            <p:cNvPr id="4" name="Picture 4"/>
            <p:cNvPicPr>
              <a:picLocks noChangeAspect="1"/>
            </p:cNvPicPr>
            <p:nvPr/>
          </p:nvPicPr>
          <p:blipFill>
            <a:blip r:embed="rId4"/>
            <a:srcRect t="10119" b="10119"/>
            <a:stretch>
              <a:fillRect/>
            </a:stretch>
          </p:blipFill>
          <p:spPr>
            <a:xfrm>
              <a:off x="0" y="0"/>
              <a:ext cx="8204525" cy="9804344"/>
            </a:xfrm>
            <a:prstGeom prst="rect">
              <a:avLst/>
            </a:prstGeom>
          </p:spPr>
        </p:pic>
      </p:grpSp>
      <p:sp>
        <p:nvSpPr>
          <p:cNvPr id="5" name="TextBox 5"/>
          <p:cNvSpPr txBox="1"/>
          <p:nvPr/>
        </p:nvSpPr>
        <p:spPr>
          <a:xfrm>
            <a:off x="1531451" y="2219150"/>
            <a:ext cx="7785349" cy="7360926"/>
          </a:xfrm>
          <a:prstGeom prst="rect">
            <a:avLst/>
          </a:prstGeom>
        </p:spPr>
        <p:txBody>
          <a:bodyPr lIns="0" tIns="0" rIns="0" bIns="0" rtlCol="0" anchor="t">
            <a:spAutoFit/>
          </a:bodyPr>
          <a:lstStyle/>
          <a:p>
            <a:pPr marL="496606" lvl="1" indent="-248303">
              <a:lnSpc>
                <a:spcPts val="3220"/>
              </a:lnSpc>
              <a:buFont typeface="Arial"/>
              <a:buChar char="•"/>
            </a:pPr>
            <a:r>
              <a:rPr lang="en-US" sz="2300" dirty="0">
                <a:solidFill>
                  <a:srgbClr val="000000"/>
                </a:solidFill>
                <a:latin typeface="Source Sans Pro"/>
              </a:rPr>
              <a:t>Farmers and agricultural professionals often face challenges in selecting the most suitable crops for their specific agricultural areas due to varying environmental and soil conditions. Traditional methods of crop selection may not fully utilize available data and may not be efficient. </a:t>
            </a:r>
          </a:p>
          <a:p>
            <a:pPr>
              <a:lnSpc>
                <a:spcPts val="3220"/>
              </a:lnSpc>
            </a:pPr>
            <a:endParaRPr lang="en-US" sz="2300" dirty="0">
              <a:solidFill>
                <a:srgbClr val="000000"/>
              </a:solidFill>
              <a:latin typeface="Source Sans Pro"/>
            </a:endParaRPr>
          </a:p>
          <a:p>
            <a:pPr marL="496606" lvl="1" indent="-248303">
              <a:lnSpc>
                <a:spcPts val="3220"/>
              </a:lnSpc>
              <a:buFont typeface="Arial"/>
              <a:buChar char="•"/>
            </a:pPr>
            <a:r>
              <a:rPr lang="en-US" sz="2300" dirty="0">
                <a:solidFill>
                  <a:srgbClr val="000000"/>
                </a:solidFill>
                <a:latin typeface="Source Sans Pro"/>
              </a:rPr>
              <a:t>Therefore, there is a need for an automated Crop Recommendation System.</a:t>
            </a:r>
          </a:p>
          <a:p>
            <a:pPr>
              <a:lnSpc>
                <a:spcPts val="3220"/>
              </a:lnSpc>
            </a:pPr>
            <a:endParaRPr lang="en-US" sz="2300" dirty="0">
              <a:solidFill>
                <a:srgbClr val="000000"/>
              </a:solidFill>
              <a:latin typeface="Source Sans Pro"/>
            </a:endParaRPr>
          </a:p>
          <a:p>
            <a:pPr marL="496606" lvl="1" indent="-248303">
              <a:lnSpc>
                <a:spcPts val="3220"/>
              </a:lnSpc>
              <a:buFont typeface="Arial"/>
              <a:buChar char="•"/>
            </a:pPr>
            <a:r>
              <a:rPr lang="en-US" sz="2300" dirty="0">
                <a:solidFill>
                  <a:srgbClr val="000000"/>
                </a:solidFill>
                <a:latin typeface="Source Sans Pro"/>
              </a:rPr>
              <a:t>A system that leverages machine learning techniques to provide personalized crop recommendations based on Nitrogen, Phosphorus, Potassium , rainfall, temperature, humidity, and pH levels. </a:t>
            </a:r>
          </a:p>
          <a:p>
            <a:pPr>
              <a:lnSpc>
                <a:spcPts val="3220"/>
              </a:lnSpc>
            </a:pPr>
            <a:endParaRPr lang="en-US" sz="2300" dirty="0">
              <a:solidFill>
                <a:srgbClr val="000000"/>
              </a:solidFill>
              <a:latin typeface="Source Sans Pro"/>
            </a:endParaRPr>
          </a:p>
          <a:p>
            <a:pPr marL="496606" lvl="1" indent="-248303">
              <a:lnSpc>
                <a:spcPts val="3220"/>
              </a:lnSpc>
              <a:buFont typeface="Arial"/>
              <a:buChar char="•"/>
            </a:pPr>
            <a:r>
              <a:rPr lang="en-US" sz="2300" dirty="0">
                <a:solidFill>
                  <a:srgbClr val="000000"/>
                </a:solidFill>
                <a:latin typeface="Source Sans Pro"/>
              </a:rPr>
              <a:t>The system must also handle data preprocessing, model training and evaluation, and provide a user-friendly interface for easy access and interaction.</a:t>
            </a:r>
          </a:p>
          <a:p>
            <a:pPr>
              <a:lnSpc>
                <a:spcPts val="3220"/>
              </a:lnSpc>
            </a:pPr>
            <a:endParaRPr lang="en-US" sz="2300" dirty="0">
              <a:solidFill>
                <a:srgbClr val="000000"/>
              </a:solidFill>
              <a:latin typeface="Source Sans Pro"/>
            </a:endParaRPr>
          </a:p>
        </p:txBody>
      </p:sp>
      <p:sp>
        <p:nvSpPr>
          <p:cNvPr id="7" name="TextBox 7"/>
          <p:cNvSpPr txBox="1"/>
          <p:nvPr/>
        </p:nvSpPr>
        <p:spPr>
          <a:xfrm>
            <a:off x="1821559" y="715652"/>
            <a:ext cx="6385481" cy="1365250"/>
          </a:xfrm>
          <a:prstGeom prst="rect">
            <a:avLst/>
          </a:prstGeom>
        </p:spPr>
        <p:txBody>
          <a:bodyPr lIns="0" tIns="0" rIns="0" bIns="0" rtlCol="0" anchor="t">
            <a:spAutoFit/>
          </a:bodyPr>
          <a:lstStyle/>
          <a:p>
            <a:pPr>
              <a:lnSpc>
                <a:spcPts val="5225"/>
              </a:lnSpc>
            </a:pPr>
            <a:r>
              <a:rPr lang="en-US" sz="5500">
                <a:solidFill>
                  <a:srgbClr val="000000"/>
                </a:solidFill>
                <a:latin typeface="Livvic Bold"/>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84524" y="682643"/>
            <a:ext cx="8293970" cy="1365250"/>
          </a:xfrm>
          <a:prstGeom prst="rect">
            <a:avLst/>
          </a:prstGeom>
        </p:spPr>
        <p:txBody>
          <a:bodyPr lIns="0" tIns="0" rIns="0" bIns="0" rtlCol="0" anchor="t">
            <a:spAutoFit/>
          </a:bodyPr>
          <a:lstStyle/>
          <a:p>
            <a:pPr>
              <a:lnSpc>
                <a:spcPts val="5225"/>
              </a:lnSpc>
            </a:pPr>
            <a:r>
              <a:rPr lang="en-US" sz="5500">
                <a:solidFill>
                  <a:srgbClr val="000000"/>
                </a:solidFill>
                <a:latin typeface="Livvic Bold"/>
              </a:rPr>
              <a:t>TECHNOLOGY</a:t>
            </a:r>
          </a:p>
          <a:p>
            <a:pPr>
              <a:lnSpc>
                <a:spcPts val="5225"/>
              </a:lnSpc>
            </a:pPr>
            <a:r>
              <a:rPr lang="en-US" sz="5500">
                <a:solidFill>
                  <a:srgbClr val="000000"/>
                </a:solidFill>
                <a:latin typeface="Livvic Bold"/>
              </a:rPr>
              <a:t>USED</a:t>
            </a:r>
          </a:p>
        </p:txBody>
      </p:sp>
      <p:sp>
        <p:nvSpPr>
          <p:cNvPr id="3" name="TextBox 3"/>
          <p:cNvSpPr txBox="1"/>
          <p:nvPr/>
        </p:nvSpPr>
        <p:spPr>
          <a:xfrm>
            <a:off x="1184524" y="2719437"/>
            <a:ext cx="3144645" cy="512791"/>
          </a:xfrm>
          <a:prstGeom prst="rect">
            <a:avLst/>
          </a:prstGeom>
        </p:spPr>
        <p:txBody>
          <a:bodyPr lIns="0" tIns="0" rIns="0" bIns="0" rtlCol="0" anchor="t">
            <a:spAutoFit/>
          </a:bodyPr>
          <a:lstStyle/>
          <a:p>
            <a:pPr>
              <a:lnSpc>
                <a:spcPts val="3442"/>
              </a:lnSpc>
            </a:pPr>
            <a:r>
              <a:rPr lang="en-US" sz="5295">
                <a:solidFill>
                  <a:srgbClr val="A9D5A6"/>
                </a:solidFill>
                <a:latin typeface="Livvic Heavy"/>
              </a:rPr>
              <a:t>PYTHON</a:t>
            </a:r>
          </a:p>
        </p:txBody>
      </p:sp>
      <p:sp>
        <p:nvSpPr>
          <p:cNvPr id="4" name="TextBox 4"/>
          <p:cNvSpPr txBox="1"/>
          <p:nvPr/>
        </p:nvSpPr>
        <p:spPr>
          <a:xfrm>
            <a:off x="1184524" y="3184603"/>
            <a:ext cx="3475343" cy="1989451"/>
          </a:xfrm>
          <a:prstGeom prst="rect">
            <a:avLst/>
          </a:prstGeom>
        </p:spPr>
        <p:txBody>
          <a:bodyPr lIns="0" tIns="0" rIns="0" bIns="0" rtlCol="0" anchor="t">
            <a:spAutoFit/>
          </a:bodyPr>
          <a:lstStyle/>
          <a:p>
            <a:pPr>
              <a:lnSpc>
                <a:spcPts val="3220"/>
              </a:lnSpc>
            </a:pPr>
            <a:r>
              <a:rPr lang="en-US" sz="2300">
                <a:solidFill>
                  <a:srgbClr val="000000"/>
                </a:solidFill>
                <a:latin typeface="Source Sans Pro"/>
              </a:rPr>
              <a:t>programming language used for model development, data preprocessing, and web application development.</a:t>
            </a:r>
          </a:p>
        </p:txBody>
      </p:sp>
      <p:sp>
        <p:nvSpPr>
          <p:cNvPr id="5" name="Freeform 5"/>
          <p:cNvSpPr/>
          <p:nvPr/>
        </p:nvSpPr>
        <p:spPr>
          <a:xfrm>
            <a:off x="17259300" y="0"/>
            <a:ext cx="10291115" cy="10287000"/>
          </a:xfrm>
          <a:custGeom>
            <a:avLst/>
            <a:gdLst/>
            <a:ahLst/>
            <a:cxnLst/>
            <a:rect l="l" t="t" r="r" b="b"/>
            <a:pathLst>
              <a:path w="10291115" h="10287000">
                <a:moveTo>
                  <a:pt x="0" y="0"/>
                </a:moveTo>
                <a:lnTo>
                  <a:pt x="10291115" y="0"/>
                </a:lnTo>
                <a:lnTo>
                  <a:pt x="1029111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4887719" y="2714346"/>
            <a:ext cx="3570092" cy="512791"/>
          </a:xfrm>
          <a:prstGeom prst="rect">
            <a:avLst/>
          </a:prstGeom>
        </p:spPr>
        <p:txBody>
          <a:bodyPr lIns="0" tIns="0" rIns="0" bIns="0" rtlCol="0" anchor="t">
            <a:spAutoFit/>
          </a:bodyPr>
          <a:lstStyle/>
          <a:p>
            <a:pPr>
              <a:lnSpc>
                <a:spcPts val="3442"/>
              </a:lnSpc>
            </a:pPr>
            <a:r>
              <a:rPr lang="en-US" sz="5295">
                <a:solidFill>
                  <a:srgbClr val="A9D5A6"/>
                </a:solidFill>
                <a:latin typeface="Livvic Heavy"/>
              </a:rPr>
              <a:t>HTML/CSS</a:t>
            </a:r>
          </a:p>
        </p:txBody>
      </p:sp>
      <p:sp>
        <p:nvSpPr>
          <p:cNvPr id="7" name="TextBox 7"/>
          <p:cNvSpPr txBox="1"/>
          <p:nvPr/>
        </p:nvSpPr>
        <p:spPr>
          <a:xfrm>
            <a:off x="4887719" y="3184603"/>
            <a:ext cx="3475343" cy="1189351"/>
          </a:xfrm>
          <a:prstGeom prst="rect">
            <a:avLst/>
          </a:prstGeom>
        </p:spPr>
        <p:txBody>
          <a:bodyPr lIns="0" tIns="0" rIns="0" bIns="0" rtlCol="0" anchor="t">
            <a:spAutoFit/>
          </a:bodyPr>
          <a:lstStyle/>
          <a:p>
            <a:pPr>
              <a:lnSpc>
                <a:spcPts val="3220"/>
              </a:lnSpc>
            </a:pPr>
            <a:r>
              <a:rPr lang="en-US" sz="2300">
                <a:solidFill>
                  <a:srgbClr val="000000"/>
                </a:solidFill>
                <a:latin typeface="Source Sans Pro"/>
              </a:rPr>
              <a:t>Markup and styling languages used for designing the web interface.</a:t>
            </a:r>
          </a:p>
        </p:txBody>
      </p:sp>
      <p:sp>
        <p:nvSpPr>
          <p:cNvPr id="8" name="TextBox 8"/>
          <p:cNvSpPr txBox="1"/>
          <p:nvPr/>
        </p:nvSpPr>
        <p:spPr>
          <a:xfrm>
            <a:off x="1184524" y="5884341"/>
            <a:ext cx="2874520" cy="512791"/>
          </a:xfrm>
          <a:prstGeom prst="rect">
            <a:avLst/>
          </a:prstGeom>
        </p:spPr>
        <p:txBody>
          <a:bodyPr lIns="0" tIns="0" rIns="0" bIns="0" rtlCol="0" anchor="t">
            <a:spAutoFit/>
          </a:bodyPr>
          <a:lstStyle/>
          <a:p>
            <a:pPr>
              <a:lnSpc>
                <a:spcPts val="3442"/>
              </a:lnSpc>
            </a:pPr>
            <a:r>
              <a:rPr lang="en-US" sz="5295">
                <a:solidFill>
                  <a:srgbClr val="A9D5A6"/>
                </a:solidFill>
                <a:latin typeface="Livvic Heavy"/>
              </a:rPr>
              <a:t>NUMPY</a:t>
            </a:r>
          </a:p>
        </p:txBody>
      </p:sp>
      <p:sp>
        <p:nvSpPr>
          <p:cNvPr id="9" name="TextBox 9"/>
          <p:cNvSpPr txBox="1"/>
          <p:nvPr/>
        </p:nvSpPr>
        <p:spPr>
          <a:xfrm>
            <a:off x="1184524" y="6349507"/>
            <a:ext cx="3475343" cy="1589401"/>
          </a:xfrm>
          <a:prstGeom prst="rect">
            <a:avLst/>
          </a:prstGeom>
        </p:spPr>
        <p:txBody>
          <a:bodyPr lIns="0" tIns="0" rIns="0" bIns="0" rtlCol="0" anchor="t">
            <a:spAutoFit/>
          </a:bodyPr>
          <a:lstStyle/>
          <a:p>
            <a:pPr>
              <a:lnSpc>
                <a:spcPts val="3220"/>
              </a:lnSpc>
            </a:pPr>
            <a:r>
              <a:rPr lang="en-US" sz="2300">
                <a:solidFill>
                  <a:srgbClr val="000000"/>
                </a:solidFill>
                <a:latin typeface="Source Sans Pro"/>
              </a:rPr>
              <a:t>A library for numerical computing used for handling arrays and mathematical operations.</a:t>
            </a:r>
          </a:p>
        </p:txBody>
      </p:sp>
      <p:sp>
        <p:nvSpPr>
          <p:cNvPr id="10" name="TextBox 10"/>
          <p:cNvSpPr txBox="1"/>
          <p:nvPr/>
        </p:nvSpPr>
        <p:spPr>
          <a:xfrm>
            <a:off x="4887719" y="5884341"/>
            <a:ext cx="2993041" cy="512791"/>
          </a:xfrm>
          <a:prstGeom prst="rect">
            <a:avLst/>
          </a:prstGeom>
        </p:spPr>
        <p:txBody>
          <a:bodyPr lIns="0" tIns="0" rIns="0" bIns="0" rtlCol="0" anchor="t">
            <a:spAutoFit/>
          </a:bodyPr>
          <a:lstStyle/>
          <a:p>
            <a:pPr>
              <a:lnSpc>
                <a:spcPts val="3442"/>
              </a:lnSpc>
            </a:pPr>
            <a:r>
              <a:rPr lang="en-US" sz="5295">
                <a:solidFill>
                  <a:srgbClr val="A9D5A6"/>
                </a:solidFill>
                <a:latin typeface="Livvic Heavy"/>
              </a:rPr>
              <a:t>PANDAS</a:t>
            </a:r>
          </a:p>
        </p:txBody>
      </p:sp>
      <p:sp>
        <p:nvSpPr>
          <p:cNvPr id="11" name="TextBox 11"/>
          <p:cNvSpPr txBox="1"/>
          <p:nvPr/>
        </p:nvSpPr>
        <p:spPr>
          <a:xfrm>
            <a:off x="4935093" y="6349507"/>
            <a:ext cx="3475343" cy="1189351"/>
          </a:xfrm>
          <a:prstGeom prst="rect">
            <a:avLst/>
          </a:prstGeom>
        </p:spPr>
        <p:txBody>
          <a:bodyPr lIns="0" tIns="0" rIns="0" bIns="0" rtlCol="0" anchor="t">
            <a:spAutoFit/>
          </a:bodyPr>
          <a:lstStyle/>
          <a:p>
            <a:pPr>
              <a:lnSpc>
                <a:spcPts val="3220"/>
              </a:lnSpc>
            </a:pPr>
            <a:r>
              <a:rPr lang="en-US" sz="2300">
                <a:solidFill>
                  <a:srgbClr val="000000"/>
                </a:solidFill>
                <a:latin typeface="Source Sans Pro"/>
              </a:rPr>
              <a:t>A data manipulation library used for data preprocessing and analysis.</a:t>
            </a:r>
          </a:p>
        </p:txBody>
      </p:sp>
      <p:sp>
        <p:nvSpPr>
          <p:cNvPr id="12" name="TextBox 12"/>
          <p:cNvSpPr txBox="1"/>
          <p:nvPr/>
        </p:nvSpPr>
        <p:spPr>
          <a:xfrm>
            <a:off x="9105511" y="5655741"/>
            <a:ext cx="4900758" cy="652247"/>
          </a:xfrm>
          <a:prstGeom prst="rect">
            <a:avLst/>
          </a:prstGeom>
        </p:spPr>
        <p:txBody>
          <a:bodyPr lIns="0" tIns="0" rIns="0" bIns="0" rtlCol="0" anchor="t">
            <a:spAutoFit/>
          </a:bodyPr>
          <a:lstStyle/>
          <a:p>
            <a:pPr>
              <a:lnSpc>
                <a:spcPts val="4819"/>
              </a:lnSpc>
            </a:pPr>
            <a:r>
              <a:rPr lang="en-US" sz="5295">
                <a:solidFill>
                  <a:srgbClr val="A9D5A6"/>
                </a:solidFill>
                <a:latin typeface="Livvic Heavy"/>
              </a:rPr>
              <a:t>SCIKIT-LEARN</a:t>
            </a:r>
          </a:p>
        </p:txBody>
      </p:sp>
      <p:sp>
        <p:nvSpPr>
          <p:cNvPr id="13" name="TextBox 13"/>
          <p:cNvSpPr txBox="1"/>
          <p:nvPr/>
        </p:nvSpPr>
        <p:spPr>
          <a:xfrm>
            <a:off x="9144000" y="6349507"/>
            <a:ext cx="4616685" cy="1189351"/>
          </a:xfrm>
          <a:prstGeom prst="rect">
            <a:avLst/>
          </a:prstGeom>
        </p:spPr>
        <p:txBody>
          <a:bodyPr lIns="0" tIns="0" rIns="0" bIns="0" rtlCol="0" anchor="t">
            <a:spAutoFit/>
          </a:bodyPr>
          <a:lstStyle/>
          <a:p>
            <a:pPr>
              <a:lnSpc>
                <a:spcPts val="3220"/>
              </a:lnSpc>
            </a:pPr>
            <a:r>
              <a:rPr lang="en-US" sz="2300">
                <a:solidFill>
                  <a:srgbClr val="000000"/>
                </a:solidFill>
                <a:latin typeface="Source Sans Pro"/>
              </a:rPr>
              <a:t> A machine learning library used for model training, evaluation, and prediction.</a:t>
            </a:r>
          </a:p>
        </p:txBody>
      </p:sp>
      <p:sp>
        <p:nvSpPr>
          <p:cNvPr id="14" name="TextBox 14"/>
          <p:cNvSpPr txBox="1"/>
          <p:nvPr/>
        </p:nvSpPr>
        <p:spPr>
          <a:xfrm>
            <a:off x="9019786" y="2714346"/>
            <a:ext cx="2993041" cy="512791"/>
          </a:xfrm>
          <a:prstGeom prst="rect">
            <a:avLst/>
          </a:prstGeom>
        </p:spPr>
        <p:txBody>
          <a:bodyPr lIns="0" tIns="0" rIns="0" bIns="0" rtlCol="0" anchor="t">
            <a:spAutoFit/>
          </a:bodyPr>
          <a:lstStyle/>
          <a:p>
            <a:pPr>
              <a:lnSpc>
                <a:spcPts val="3442"/>
              </a:lnSpc>
            </a:pPr>
            <a:r>
              <a:rPr lang="en-US" sz="5295">
                <a:solidFill>
                  <a:srgbClr val="A9D5A6"/>
                </a:solidFill>
                <a:latin typeface="Livvic Heavy"/>
              </a:rPr>
              <a:t>FLASK</a:t>
            </a:r>
          </a:p>
        </p:txBody>
      </p:sp>
      <p:sp>
        <p:nvSpPr>
          <p:cNvPr id="15" name="TextBox 15"/>
          <p:cNvSpPr txBox="1"/>
          <p:nvPr/>
        </p:nvSpPr>
        <p:spPr>
          <a:xfrm>
            <a:off x="9019786" y="3179512"/>
            <a:ext cx="3965200" cy="1189351"/>
          </a:xfrm>
          <a:prstGeom prst="rect">
            <a:avLst/>
          </a:prstGeom>
        </p:spPr>
        <p:txBody>
          <a:bodyPr lIns="0" tIns="0" rIns="0" bIns="0" rtlCol="0" anchor="t">
            <a:spAutoFit/>
          </a:bodyPr>
          <a:lstStyle/>
          <a:p>
            <a:pPr>
              <a:lnSpc>
                <a:spcPts val="3220"/>
              </a:lnSpc>
            </a:pPr>
            <a:r>
              <a:rPr lang="en-US" sz="2300">
                <a:solidFill>
                  <a:srgbClr val="000000"/>
                </a:solidFill>
                <a:latin typeface="Source Sans Pro"/>
              </a:rPr>
              <a:t>A web framework used for building the user interface and handling HTTP requests.</a:t>
            </a:r>
          </a:p>
        </p:txBody>
      </p:sp>
      <p:sp>
        <p:nvSpPr>
          <p:cNvPr id="16" name="TextBox 16"/>
          <p:cNvSpPr txBox="1"/>
          <p:nvPr/>
        </p:nvSpPr>
        <p:spPr>
          <a:xfrm>
            <a:off x="13213586" y="2719437"/>
            <a:ext cx="2993041" cy="512791"/>
          </a:xfrm>
          <a:prstGeom prst="rect">
            <a:avLst/>
          </a:prstGeom>
        </p:spPr>
        <p:txBody>
          <a:bodyPr lIns="0" tIns="0" rIns="0" bIns="0" rtlCol="0" anchor="t">
            <a:spAutoFit/>
          </a:bodyPr>
          <a:lstStyle/>
          <a:p>
            <a:pPr>
              <a:lnSpc>
                <a:spcPts val="3442"/>
              </a:lnSpc>
            </a:pPr>
            <a:r>
              <a:rPr lang="en-US" sz="5295">
                <a:solidFill>
                  <a:srgbClr val="A9D5A6"/>
                </a:solidFill>
                <a:latin typeface="Livvic Heavy"/>
              </a:rPr>
              <a:t>PICKLE</a:t>
            </a:r>
          </a:p>
        </p:txBody>
      </p:sp>
      <p:sp>
        <p:nvSpPr>
          <p:cNvPr id="17" name="TextBox 17"/>
          <p:cNvSpPr txBox="1"/>
          <p:nvPr/>
        </p:nvSpPr>
        <p:spPr>
          <a:xfrm>
            <a:off x="13213586" y="3184603"/>
            <a:ext cx="3265404" cy="1589401"/>
          </a:xfrm>
          <a:prstGeom prst="rect">
            <a:avLst/>
          </a:prstGeom>
        </p:spPr>
        <p:txBody>
          <a:bodyPr lIns="0" tIns="0" rIns="0" bIns="0" rtlCol="0" anchor="t">
            <a:spAutoFit/>
          </a:bodyPr>
          <a:lstStyle/>
          <a:p>
            <a:pPr>
              <a:lnSpc>
                <a:spcPts val="3220"/>
              </a:lnSpc>
            </a:pPr>
            <a:r>
              <a:rPr lang="en-US" sz="2300">
                <a:solidFill>
                  <a:srgbClr val="000000"/>
                </a:solidFill>
                <a:latin typeface="Source Sans Pro"/>
              </a:rPr>
              <a:t>A library used for maintaining persistence within complex data structures and objects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45557" y="-19050"/>
            <a:ext cx="10291115" cy="10287000"/>
          </a:xfrm>
          <a:custGeom>
            <a:avLst/>
            <a:gdLst/>
            <a:ahLst/>
            <a:cxnLst/>
            <a:rect l="l" t="t" r="r" b="b"/>
            <a:pathLst>
              <a:path w="10291115" h="10287000">
                <a:moveTo>
                  <a:pt x="0" y="0"/>
                </a:moveTo>
                <a:lnTo>
                  <a:pt x="10291114" y="0"/>
                </a:lnTo>
                <a:lnTo>
                  <a:pt x="10291114" y="10287000"/>
                </a:lnTo>
                <a:lnTo>
                  <a:pt x="0" y="10287000"/>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2910688" y="623664"/>
            <a:ext cx="13448668" cy="9039672"/>
            <a:chOff x="0" y="0"/>
            <a:chExt cx="17931557" cy="12052897"/>
          </a:xfrm>
        </p:grpSpPr>
        <p:sp>
          <p:nvSpPr>
            <p:cNvPr id="4" name="Freeform 4"/>
            <p:cNvSpPr/>
            <p:nvPr/>
          </p:nvSpPr>
          <p:spPr>
            <a:xfrm>
              <a:off x="0" y="0"/>
              <a:ext cx="17931557" cy="12052897"/>
            </a:xfrm>
            <a:custGeom>
              <a:avLst/>
              <a:gdLst/>
              <a:ahLst/>
              <a:cxnLst/>
              <a:rect l="l" t="t" r="r" b="b"/>
              <a:pathLst>
                <a:path w="17931557" h="12052897">
                  <a:moveTo>
                    <a:pt x="0" y="0"/>
                  </a:moveTo>
                  <a:lnTo>
                    <a:pt x="17931557" y="0"/>
                  </a:lnTo>
                  <a:lnTo>
                    <a:pt x="17931557" y="12052897"/>
                  </a:lnTo>
                  <a:lnTo>
                    <a:pt x="0" y="12052897"/>
                  </a:lnTo>
                  <a:lnTo>
                    <a:pt x="0" y="0"/>
                  </a:lnTo>
                  <a:close/>
                </a:path>
              </a:pathLst>
            </a:custGeom>
            <a:blipFill>
              <a:blip r:embed="rId4"/>
              <a:stretch>
                <a:fillRect/>
              </a:stretch>
            </a:blipFill>
          </p:spPr>
          <p:txBody>
            <a:bodyPr/>
            <a:lstStyle/>
            <a:p>
              <a:endParaRPr lang="en-IN"/>
            </a:p>
          </p:txBody>
        </p:sp>
        <p:grpSp>
          <p:nvGrpSpPr>
            <p:cNvPr id="5" name="Group 5"/>
            <p:cNvGrpSpPr/>
            <p:nvPr/>
          </p:nvGrpSpPr>
          <p:grpSpPr>
            <a:xfrm>
              <a:off x="7274804" y="10257363"/>
              <a:ext cx="3181739" cy="755780"/>
              <a:chOff x="0" y="0"/>
              <a:chExt cx="628492" cy="149290"/>
            </a:xfrm>
          </p:grpSpPr>
          <p:sp>
            <p:nvSpPr>
              <p:cNvPr id="6" name="Freeform 6"/>
              <p:cNvSpPr/>
              <p:nvPr/>
            </p:nvSpPr>
            <p:spPr>
              <a:xfrm>
                <a:off x="0" y="0"/>
                <a:ext cx="628492" cy="149290"/>
              </a:xfrm>
              <a:custGeom>
                <a:avLst/>
                <a:gdLst/>
                <a:ahLst/>
                <a:cxnLst/>
                <a:rect l="l" t="t" r="r" b="b"/>
                <a:pathLst>
                  <a:path w="628492" h="149290">
                    <a:moveTo>
                      <a:pt x="74645" y="0"/>
                    </a:moveTo>
                    <a:lnTo>
                      <a:pt x="553847" y="0"/>
                    </a:lnTo>
                    <a:cubicBezTo>
                      <a:pt x="595072" y="0"/>
                      <a:pt x="628492" y="33420"/>
                      <a:pt x="628492" y="74645"/>
                    </a:cubicBezTo>
                    <a:lnTo>
                      <a:pt x="628492" y="74645"/>
                    </a:lnTo>
                    <a:cubicBezTo>
                      <a:pt x="628492" y="115870"/>
                      <a:pt x="595072" y="149290"/>
                      <a:pt x="553847" y="149290"/>
                    </a:cubicBezTo>
                    <a:lnTo>
                      <a:pt x="74645" y="149290"/>
                    </a:lnTo>
                    <a:cubicBezTo>
                      <a:pt x="33420" y="149290"/>
                      <a:pt x="0" y="115870"/>
                      <a:pt x="0" y="74645"/>
                    </a:cubicBezTo>
                    <a:lnTo>
                      <a:pt x="0" y="74645"/>
                    </a:lnTo>
                    <a:cubicBezTo>
                      <a:pt x="0" y="33420"/>
                      <a:pt x="33420" y="0"/>
                      <a:pt x="74645" y="0"/>
                    </a:cubicBezTo>
                    <a:close/>
                  </a:path>
                </a:pathLst>
              </a:custGeom>
              <a:solidFill>
                <a:srgbClr val="FEFEFE"/>
              </a:solidFill>
            </p:spPr>
            <p:txBody>
              <a:bodyPr/>
              <a:lstStyle/>
              <a:p>
                <a:endParaRPr lang="en-IN"/>
              </a:p>
            </p:txBody>
          </p:sp>
          <p:sp>
            <p:nvSpPr>
              <p:cNvPr id="7" name="TextBox 7"/>
              <p:cNvSpPr txBox="1"/>
              <p:nvPr/>
            </p:nvSpPr>
            <p:spPr>
              <a:xfrm>
                <a:off x="0" y="28575"/>
                <a:ext cx="812800" cy="784225"/>
              </a:xfrm>
              <a:prstGeom prst="rect">
                <a:avLst/>
              </a:prstGeom>
            </p:spPr>
            <p:txBody>
              <a:bodyPr lIns="50800" tIns="50800" rIns="50800" bIns="50800" rtlCol="0" anchor="ctr"/>
              <a:lstStyle/>
              <a:p>
                <a:pPr algn="ctr">
                  <a:lnSpc>
                    <a:spcPts val="1773"/>
                  </a:lnSpc>
                </a:pPr>
                <a:endParaRPr/>
              </a:p>
            </p:txBody>
          </p:sp>
        </p:grpSp>
        <p:sp>
          <p:nvSpPr>
            <p:cNvPr id="8" name="TextBox 8"/>
            <p:cNvSpPr txBox="1"/>
            <p:nvPr/>
          </p:nvSpPr>
          <p:spPr>
            <a:xfrm>
              <a:off x="6759453" y="10228788"/>
              <a:ext cx="4212442" cy="758402"/>
            </a:xfrm>
            <a:prstGeom prst="rect">
              <a:avLst/>
            </a:prstGeom>
          </p:spPr>
          <p:txBody>
            <a:bodyPr lIns="0" tIns="0" rIns="0" bIns="0" rtlCol="0" anchor="t">
              <a:spAutoFit/>
            </a:bodyPr>
            <a:lstStyle/>
            <a:p>
              <a:pPr algn="ctr">
                <a:lnSpc>
                  <a:spcPts val="2379"/>
                </a:lnSpc>
              </a:pPr>
              <a:r>
                <a:rPr lang="en-US" sz="1699">
                  <a:solidFill>
                    <a:srgbClr val="595959"/>
                  </a:solidFill>
                  <a:latin typeface="Canva Sans Bold"/>
                </a:rPr>
                <a:t>crop reccomended based on soil parameters provided.</a:t>
              </a:r>
            </a:p>
          </p:txBody>
        </p:sp>
      </p:grpSp>
      <p:sp>
        <p:nvSpPr>
          <p:cNvPr id="9" name="TextBox 9"/>
          <p:cNvSpPr txBox="1"/>
          <p:nvPr/>
        </p:nvSpPr>
        <p:spPr>
          <a:xfrm>
            <a:off x="1658516" y="1004081"/>
            <a:ext cx="6544480" cy="1365250"/>
          </a:xfrm>
          <a:prstGeom prst="rect">
            <a:avLst/>
          </a:prstGeom>
        </p:spPr>
        <p:txBody>
          <a:bodyPr lIns="0" tIns="0" rIns="0" bIns="0" rtlCol="0" anchor="t">
            <a:spAutoFit/>
          </a:bodyPr>
          <a:lstStyle/>
          <a:p>
            <a:pPr>
              <a:lnSpc>
                <a:spcPts val="5225"/>
              </a:lnSpc>
            </a:pPr>
            <a:r>
              <a:rPr lang="en-US" sz="5500">
                <a:solidFill>
                  <a:srgbClr val="000000"/>
                </a:solidFill>
                <a:latin typeface="Livvic Bold"/>
              </a:rPr>
              <a:t>USE CASE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5902" y="728565"/>
            <a:ext cx="9307942" cy="9258300"/>
          </a:xfrm>
          <a:custGeom>
            <a:avLst/>
            <a:gdLst/>
            <a:ahLst/>
            <a:cxnLst/>
            <a:rect l="l" t="t" r="r" b="b"/>
            <a:pathLst>
              <a:path w="9307942" h="9258300">
                <a:moveTo>
                  <a:pt x="0" y="0"/>
                </a:moveTo>
                <a:lnTo>
                  <a:pt x="9307942" y="0"/>
                </a:lnTo>
                <a:lnTo>
                  <a:pt x="9307942" y="9258300"/>
                </a:lnTo>
                <a:lnTo>
                  <a:pt x="0" y="9258300"/>
                </a:lnTo>
                <a:lnTo>
                  <a:pt x="0" y="0"/>
                </a:lnTo>
                <a:close/>
              </a:path>
            </a:pathLst>
          </a:custGeom>
          <a:blipFill>
            <a:blip r:embed="rId2"/>
            <a:stretch>
              <a:fillRect/>
            </a:stretch>
          </a:blipFill>
        </p:spPr>
        <p:txBody>
          <a:bodyPr/>
          <a:lstStyle/>
          <a:p>
            <a:endParaRPr lang="en-IN"/>
          </a:p>
        </p:txBody>
      </p:sp>
      <p:sp>
        <p:nvSpPr>
          <p:cNvPr id="3" name="Freeform 3"/>
          <p:cNvSpPr/>
          <p:nvPr/>
        </p:nvSpPr>
        <p:spPr>
          <a:xfrm>
            <a:off x="-5145557" y="-19050"/>
            <a:ext cx="10291115" cy="10287000"/>
          </a:xfrm>
          <a:custGeom>
            <a:avLst/>
            <a:gdLst/>
            <a:ahLst/>
            <a:cxnLst/>
            <a:rect l="l" t="t" r="r" b="b"/>
            <a:pathLst>
              <a:path w="10291115" h="10287000">
                <a:moveTo>
                  <a:pt x="0" y="0"/>
                </a:moveTo>
                <a:lnTo>
                  <a:pt x="10291114" y="0"/>
                </a:lnTo>
                <a:lnTo>
                  <a:pt x="10291114" y="10287000"/>
                </a:lnTo>
                <a:lnTo>
                  <a:pt x="0" y="10287000"/>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3200544" y="1152525"/>
            <a:ext cx="4491746" cy="1365250"/>
          </a:xfrm>
          <a:prstGeom prst="rect">
            <a:avLst/>
          </a:prstGeom>
        </p:spPr>
        <p:txBody>
          <a:bodyPr lIns="0" tIns="0" rIns="0" bIns="0" rtlCol="0" anchor="t">
            <a:spAutoFit/>
          </a:bodyPr>
          <a:lstStyle/>
          <a:p>
            <a:pPr>
              <a:lnSpc>
                <a:spcPts val="5225"/>
              </a:lnSpc>
            </a:pPr>
            <a:r>
              <a:rPr lang="en-US" sz="5500">
                <a:solidFill>
                  <a:srgbClr val="000000"/>
                </a:solidFill>
                <a:latin typeface="Livvic Bold"/>
              </a:rPr>
              <a:t>ACTIVITY DIAGRAM</a:t>
            </a:r>
          </a:p>
        </p:txBody>
      </p:sp>
      <p:sp>
        <p:nvSpPr>
          <p:cNvPr id="5" name="Rectangle 4">
            <a:extLst>
              <a:ext uri="{FF2B5EF4-FFF2-40B4-BE49-F238E27FC236}">
                <a16:creationId xmlns:a16="http://schemas.microsoft.com/office/drawing/2014/main" id="{683272B6-C25D-0CF7-A75D-D339A20E9BC0}"/>
              </a:ext>
            </a:extLst>
          </p:cNvPr>
          <p:cNvSpPr/>
          <p:nvPr/>
        </p:nvSpPr>
        <p:spPr>
          <a:xfrm>
            <a:off x="8077200" y="8267700"/>
            <a:ext cx="3048000" cy="45720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551DBFB-ED68-BDE1-270B-520580808A35}"/>
              </a:ext>
            </a:extLst>
          </p:cNvPr>
          <p:cNvSpPr txBox="1"/>
          <p:nvPr/>
        </p:nvSpPr>
        <p:spPr>
          <a:xfrm>
            <a:off x="8305800" y="8279368"/>
            <a:ext cx="2743200" cy="369332"/>
          </a:xfrm>
          <a:prstGeom prst="rect">
            <a:avLst/>
          </a:prstGeom>
          <a:noFill/>
        </p:spPr>
        <p:txBody>
          <a:bodyPr wrap="square" rtlCol="0">
            <a:spAutoFit/>
          </a:bodyPr>
          <a:lstStyle/>
          <a:p>
            <a:r>
              <a:rPr lang="en-US" b="1" dirty="0">
                <a:solidFill>
                  <a:schemeClr val="tx1">
                    <a:lumMod val="65000"/>
                    <a:lumOff val="35000"/>
                  </a:schemeClr>
                </a:solidFill>
              </a:rPr>
              <a:t>Input required parameters</a:t>
            </a:r>
            <a:endParaRPr lang="en-IN" b="1" dirty="0">
              <a:solidFill>
                <a:schemeClr val="tx1">
                  <a:lumMod val="65000"/>
                  <a:lumOff val="3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03118" y="0"/>
            <a:ext cx="10291115" cy="10287000"/>
          </a:xfrm>
          <a:custGeom>
            <a:avLst/>
            <a:gdLst/>
            <a:ahLst/>
            <a:cxnLst/>
            <a:rect l="l" t="t" r="r" b="b"/>
            <a:pathLst>
              <a:path w="10291115" h="10287000">
                <a:moveTo>
                  <a:pt x="0" y="0"/>
                </a:moveTo>
                <a:lnTo>
                  <a:pt x="10291115" y="0"/>
                </a:lnTo>
                <a:lnTo>
                  <a:pt x="1029111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810969" y="2425443"/>
            <a:ext cx="7565010" cy="6534555"/>
            <a:chOff x="0" y="0"/>
            <a:chExt cx="10086680" cy="8712740"/>
          </a:xfrm>
        </p:grpSpPr>
        <p:pic>
          <p:nvPicPr>
            <p:cNvPr id="4" name="Picture 4"/>
            <p:cNvPicPr>
              <a:picLocks noChangeAspect="1"/>
            </p:cNvPicPr>
            <p:nvPr/>
          </p:nvPicPr>
          <p:blipFill>
            <a:blip r:embed="rId4"/>
            <a:srcRect t="21207" b="21207"/>
            <a:stretch>
              <a:fillRect/>
            </a:stretch>
          </p:blipFill>
          <p:spPr>
            <a:xfrm>
              <a:off x="0" y="0"/>
              <a:ext cx="10086680" cy="8712740"/>
            </a:xfrm>
            <a:prstGeom prst="rect">
              <a:avLst/>
            </a:prstGeom>
          </p:spPr>
        </p:pic>
      </p:grpSp>
      <p:sp>
        <p:nvSpPr>
          <p:cNvPr id="5" name="TextBox 5"/>
          <p:cNvSpPr txBox="1"/>
          <p:nvPr/>
        </p:nvSpPr>
        <p:spPr>
          <a:xfrm>
            <a:off x="3920308" y="1152525"/>
            <a:ext cx="5598951" cy="708025"/>
          </a:xfrm>
          <a:prstGeom prst="rect">
            <a:avLst/>
          </a:prstGeom>
        </p:spPr>
        <p:txBody>
          <a:bodyPr lIns="0" tIns="0" rIns="0" bIns="0" rtlCol="0" anchor="t">
            <a:spAutoFit/>
          </a:bodyPr>
          <a:lstStyle/>
          <a:p>
            <a:pPr>
              <a:lnSpc>
                <a:spcPts val="5225"/>
              </a:lnSpc>
            </a:pPr>
            <a:r>
              <a:rPr lang="en-US" sz="5500">
                <a:solidFill>
                  <a:srgbClr val="000000"/>
                </a:solidFill>
                <a:latin typeface="Livvic Bold"/>
              </a:rPr>
              <a:t>CONCLUSION</a:t>
            </a:r>
          </a:p>
        </p:txBody>
      </p:sp>
      <p:sp>
        <p:nvSpPr>
          <p:cNvPr id="6" name="TextBox 6"/>
          <p:cNvSpPr txBox="1"/>
          <p:nvPr/>
        </p:nvSpPr>
        <p:spPr>
          <a:xfrm>
            <a:off x="10620726" y="2673933"/>
            <a:ext cx="5752166" cy="5989951"/>
          </a:xfrm>
          <a:prstGeom prst="rect">
            <a:avLst/>
          </a:prstGeom>
        </p:spPr>
        <p:txBody>
          <a:bodyPr lIns="0" tIns="0" rIns="0" bIns="0" rtlCol="0" anchor="t">
            <a:spAutoFit/>
          </a:bodyPr>
          <a:lstStyle/>
          <a:p>
            <a:pPr marL="496606" lvl="1" indent="-248303">
              <a:lnSpc>
                <a:spcPts val="3220"/>
              </a:lnSpc>
              <a:buFont typeface="Arial"/>
              <a:buChar char="•"/>
            </a:pPr>
            <a:r>
              <a:rPr lang="en-US" sz="2300" dirty="0">
                <a:solidFill>
                  <a:srgbClr val="000000"/>
                </a:solidFill>
                <a:latin typeface="Source Sans Pro"/>
              </a:rPr>
              <a:t>In conclusion, the development and implementation of our web-based automated crop recommendation system represent a significant step forward in modernizing and optimizing agricultural practices. </a:t>
            </a:r>
          </a:p>
          <a:p>
            <a:pPr>
              <a:lnSpc>
                <a:spcPts val="3220"/>
              </a:lnSpc>
            </a:pPr>
            <a:endParaRPr lang="en-US" sz="2300" dirty="0">
              <a:solidFill>
                <a:srgbClr val="000000"/>
              </a:solidFill>
              <a:latin typeface="Source Sans Pro"/>
            </a:endParaRPr>
          </a:p>
          <a:p>
            <a:pPr marL="496606" lvl="1" indent="-248303">
              <a:lnSpc>
                <a:spcPts val="3220"/>
              </a:lnSpc>
              <a:buFont typeface="Arial"/>
              <a:buChar char="•"/>
            </a:pPr>
            <a:r>
              <a:rPr lang="en-US" sz="2300" dirty="0">
                <a:solidFill>
                  <a:srgbClr val="000000"/>
                </a:solidFill>
                <a:latin typeface="Source Sans Pro"/>
              </a:rPr>
              <a:t>This project has been a journey of innovation, data-driven decision-making, and a commitment to enhancing the lives of farmers.</a:t>
            </a:r>
          </a:p>
          <a:p>
            <a:pPr>
              <a:lnSpc>
                <a:spcPts val="3220"/>
              </a:lnSpc>
            </a:pPr>
            <a:endParaRPr lang="en-US" sz="2300" dirty="0">
              <a:solidFill>
                <a:srgbClr val="000000"/>
              </a:solidFill>
              <a:latin typeface="Source Sans Pro"/>
            </a:endParaRPr>
          </a:p>
          <a:p>
            <a:pPr marL="496606" lvl="1" indent="-248303">
              <a:lnSpc>
                <a:spcPts val="3220"/>
              </a:lnSpc>
              <a:buFont typeface="Arial"/>
              <a:buChar char="•"/>
            </a:pPr>
            <a:r>
              <a:rPr lang="en-US" sz="2300" dirty="0">
                <a:solidFill>
                  <a:srgbClr val="000000"/>
                </a:solidFill>
                <a:latin typeface="Source Sans Pro"/>
              </a:rPr>
              <a:t>This project is not the end but rather the beginning of an ongoing commitment to refining and enhancing the system.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010"/>
            <a:ext cx="5200140" cy="10396122"/>
            <a:chOff x="0" y="0"/>
            <a:chExt cx="6933520" cy="13861496"/>
          </a:xfrm>
        </p:grpSpPr>
        <p:sp>
          <p:nvSpPr>
            <p:cNvPr id="3" name="Freeform 3"/>
            <p:cNvSpPr/>
            <p:nvPr/>
          </p:nvSpPr>
          <p:spPr>
            <a:xfrm>
              <a:off x="0" y="6930748"/>
              <a:ext cx="6933520" cy="6930748"/>
            </a:xfrm>
            <a:custGeom>
              <a:avLst/>
              <a:gdLst/>
              <a:ahLst/>
              <a:cxnLst/>
              <a:rect l="l" t="t" r="r" b="b"/>
              <a:pathLst>
                <a:path w="6933520" h="6930748">
                  <a:moveTo>
                    <a:pt x="0" y="0"/>
                  </a:moveTo>
                  <a:lnTo>
                    <a:pt x="6933520" y="0"/>
                  </a:lnTo>
                  <a:lnTo>
                    <a:pt x="6933520" y="6930748"/>
                  </a:lnTo>
                  <a:lnTo>
                    <a:pt x="0" y="6930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0" y="0"/>
              <a:ext cx="6933520" cy="6930748"/>
            </a:xfrm>
            <a:custGeom>
              <a:avLst/>
              <a:gdLst/>
              <a:ahLst/>
              <a:cxnLst/>
              <a:rect l="l" t="t" r="r" b="b"/>
              <a:pathLst>
                <a:path w="6933520" h="6930748">
                  <a:moveTo>
                    <a:pt x="0" y="0"/>
                  </a:moveTo>
                  <a:lnTo>
                    <a:pt x="6933520" y="0"/>
                  </a:lnTo>
                  <a:lnTo>
                    <a:pt x="6933520" y="6930748"/>
                  </a:lnTo>
                  <a:lnTo>
                    <a:pt x="0" y="6930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grpSp>
        <p:nvGrpSpPr>
          <p:cNvPr id="5" name="Group 5"/>
          <p:cNvGrpSpPr/>
          <p:nvPr/>
        </p:nvGrpSpPr>
        <p:grpSpPr>
          <a:xfrm>
            <a:off x="1941468" y="0"/>
            <a:ext cx="6517345" cy="10287000"/>
            <a:chOff x="0" y="0"/>
            <a:chExt cx="8689793" cy="13716000"/>
          </a:xfrm>
        </p:grpSpPr>
        <p:pic>
          <p:nvPicPr>
            <p:cNvPr id="6" name="Picture 6"/>
            <p:cNvPicPr>
              <a:picLocks noChangeAspect="1"/>
            </p:cNvPicPr>
            <p:nvPr/>
          </p:nvPicPr>
          <p:blipFill>
            <a:blip r:embed="rId4"/>
            <a:srcRect l="2483" r="2483"/>
            <a:stretch>
              <a:fillRect/>
            </a:stretch>
          </p:blipFill>
          <p:spPr>
            <a:xfrm>
              <a:off x="0" y="0"/>
              <a:ext cx="8689793" cy="13716000"/>
            </a:xfrm>
            <a:prstGeom prst="rect">
              <a:avLst/>
            </a:prstGeom>
          </p:spPr>
        </p:pic>
      </p:grpSp>
      <p:grpSp>
        <p:nvGrpSpPr>
          <p:cNvPr id="7" name="Group 7"/>
          <p:cNvGrpSpPr/>
          <p:nvPr/>
        </p:nvGrpSpPr>
        <p:grpSpPr>
          <a:xfrm>
            <a:off x="10152102" y="3487400"/>
            <a:ext cx="1189541" cy="1157399"/>
            <a:chOff x="0" y="0"/>
            <a:chExt cx="761652" cy="741072"/>
          </a:xfrm>
        </p:grpSpPr>
        <p:sp>
          <p:nvSpPr>
            <p:cNvPr id="8" name="Freeform 8"/>
            <p:cNvSpPr/>
            <p:nvPr/>
          </p:nvSpPr>
          <p:spPr>
            <a:xfrm>
              <a:off x="0" y="0"/>
              <a:ext cx="761652" cy="741072"/>
            </a:xfrm>
            <a:custGeom>
              <a:avLst/>
              <a:gdLst/>
              <a:ahLst/>
              <a:cxnLst/>
              <a:rect l="l" t="t" r="r" b="b"/>
              <a:pathLst>
                <a:path w="761652" h="741072">
                  <a:moveTo>
                    <a:pt x="0" y="0"/>
                  </a:moveTo>
                  <a:lnTo>
                    <a:pt x="761652" y="0"/>
                  </a:lnTo>
                  <a:lnTo>
                    <a:pt x="761652" y="741072"/>
                  </a:lnTo>
                  <a:lnTo>
                    <a:pt x="0" y="741072"/>
                  </a:lnTo>
                  <a:close/>
                </a:path>
              </a:pathLst>
            </a:custGeom>
            <a:solidFill>
              <a:srgbClr val="A9D5A6"/>
            </a:solidFill>
          </p:spPr>
          <p:txBody>
            <a:bodyPr/>
            <a:lstStyle/>
            <a:p>
              <a:endParaRPr lang="en-IN"/>
            </a:p>
          </p:txBody>
        </p:sp>
      </p:grpSp>
      <p:grpSp>
        <p:nvGrpSpPr>
          <p:cNvPr id="9" name="Group 9"/>
          <p:cNvGrpSpPr/>
          <p:nvPr/>
        </p:nvGrpSpPr>
        <p:grpSpPr>
          <a:xfrm>
            <a:off x="10152102" y="5028443"/>
            <a:ext cx="1189541" cy="1157399"/>
            <a:chOff x="0" y="0"/>
            <a:chExt cx="761652" cy="741072"/>
          </a:xfrm>
        </p:grpSpPr>
        <p:sp>
          <p:nvSpPr>
            <p:cNvPr id="10" name="Freeform 10"/>
            <p:cNvSpPr/>
            <p:nvPr/>
          </p:nvSpPr>
          <p:spPr>
            <a:xfrm>
              <a:off x="0" y="0"/>
              <a:ext cx="761652" cy="741072"/>
            </a:xfrm>
            <a:custGeom>
              <a:avLst/>
              <a:gdLst/>
              <a:ahLst/>
              <a:cxnLst/>
              <a:rect l="l" t="t" r="r" b="b"/>
              <a:pathLst>
                <a:path w="761652" h="741072">
                  <a:moveTo>
                    <a:pt x="0" y="0"/>
                  </a:moveTo>
                  <a:lnTo>
                    <a:pt x="761652" y="0"/>
                  </a:lnTo>
                  <a:lnTo>
                    <a:pt x="761652" y="741072"/>
                  </a:lnTo>
                  <a:lnTo>
                    <a:pt x="0" y="741072"/>
                  </a:lnTo>
                  <a:close/>
                </a:path>
              </a:pathLst>
            </a:custGeom>
            <a:solidFill>
              <a:srgbClr val="A9D5A6"/>
            </a:solidFill>
          </p:spPr>
          <p:txBody>
            <a:bodyPr/>
            <a:lstStyle/>
            <a:p>
              <a:endParaRPr lang="en-IN"/>
            </a:p>
          </p:txBody>
        </p:sp>
      </p:grpSp>
      <p:grpSp>
        <p:nvGrpSpPr>
          <p:cNvPr id="11" name="Group 11"/>
          <p:cNvGrpSpPr/>
          <p:nvPr/>
        </p:nvGrpSpPr>
        <p:grpSpPr>
          <a:xfrm>
            <a:off x="10152102" y="6456726"/>
            <a:ext cx="1189541" cy="1157399"/>
            <a:chOff x="0" y="0"/>
            <a:chExt cx="761652" cy="741072"/>
          </a:xfrm>
        </p:grpSpPr>
        <p:sp>
          <p:nvSpPr>
            <p:cNvPr id="12" name="Freeform 12"/>
            <p:cNvSpPr/>
            <p:nvPr/>
          </p:nvSpPr>
          <p:spPr>
            <a:xfrm>
              <a:off x="0" y="0"/>
              <a:ext cx="761652" cy="741072"/>
            </a:xfrm>
            <a:custGeom>
              <a:avLst/>
              <a:gdLst/>
              <a:ahLst/>
              <a:cxnLst/>
              <a:rect l="l" t="t" r="r" b="b"/>
              <a:pathLst>
                <a:path w="761652" h="741072">
                  <a:moveTo>
                    <a:pt x="0" y="0"/>
                  </a:moveTo>
                  <a:lnTo>
                    <a:pt x="761652" y="0"/>
                  </a:lnTo>
                  <a:lnTo>
                    <a:pt x="761652" y="741072"/>
                  </a:lnTo>
                  <a:lnTo>
                    <a:pt x="0" y="741072"/>
                  </a:lnTo>
                  <a:close/>
                </a:path>
              </a:pathLst>
            </a:custGeom>
            <a:solidFill>
              <a:srgbClr val="A9D5A6"/>
            </a:solidFill>
          </p:spPr>
          <p:txBody>
            <a:bodyPr/>
            <a:lstStyle/>
            <a:p>
              <a:endParaRPr lang="en-IN"/>
            </a:p>
          </p:txBody>
        </p:sp>
      </p:grpSp>
      <p:grpSp>
        <p:nvGrpSpPr>
          <p:cNvPr id="13" name="Group 13"/>
          <p:cNvGrpSpPr/>
          <p:nvPr/>
        </p:nvGrpSpPr>
        <p:grpSpPr>
          <a:xfrm>
            <a:off x="10152102" y="7995125"/>
            <a:ext cx="1189541" cy="1157399"/>
            <a:chOff x="0" y="0"/>
            <a:chExt cx="761652" cy="741072"/>
          </a:xfrm>
        </p:grpSpPr>
        <p:sp>
          <p:nvSpPr>
            <p:cNvPr id="14" name="Freeform 14"/>
            <p:cNvSpPr/>
            <p:nvPr/>
          </p:nvSpPr>
          <p:spPr>
            <a:xfrm>
              <a:off x="0" y="0"/>
              <a:ext cx="761652" cy="741072"/>
            </a:xfrm>
            <a:custGeom>
              <a:avLst/>
              <a:gdLst/>
              <a:ahLst/>
              <a:cxnLst/>
              <a:rect l="l" t="t" r="r" b="b"/>
              <a:pathLst>
                <a:path w="761652" h="741072">
                  <a:moveTo>
                    <a:pt x="0" y="0"/>
                  </a:moveTo>
                  <a:lnTo>
                    <a:pt x="761652" y="0"/>
                  </a:lnTo>
                  <a:lnTo>
                    <a:pt x="761652" y="741072"/>
                  </a:lnTo>
                  <a:lnTo>
                    <a:pt x="0" y="741072"/>
                  </a:lnTo>
                  <a:close/>
                </a:path>
              </a:pathLst>
            </a:custGeom>
            <a:solidFill>
              <a:srgbClr val="A9D5A6"/>
            </a:solidFill>
          </p:spPr>
          <p:txBody>
            <a:bodyPr/>
            <a:lstStyle/>
            <a:p>
              <a:endParaRPr lang="en-IN"/>
            </a:p>
          </p:txBody>
        </p:sp>
      </p:grpSp>
      <p:sp>
        <p:nvSpPr>
          <p:cNvPr id="15" name="Freeform 15"/>
          <p:cNvSpPr/>
          <p:nvPr/>
        </p:nvSpPr>
        <p:spPr>
          <a:xfrm>
            <a:off x="10376970" y="3720721"/>
            <a:ext cx="739804" cy="635307"/>
          </a:xfrm>
          <a:custGeom>
            <a:avLst/>
            <a:gdLst/>
            <a:ahLst/>
            <a:cxnLst/>
            <a:rect l="l" t="t" r="r" b="b"/>
            <a:pathLst>
              <a:path w="739804" h="635307">
                <a:moveTo>
                  <a:pt x="0" y="0"/>
                </a:moveTo>
                <a:lnTo>
                  <a:pt x="739804" y="0"/>
                </a:lnTo>
                <a:lnTo>
                  <a:pt x="739804" y="635307"/>
                </a:lnTo>
                <a:lnTo>
                  <a:pt x="0" y="635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6" name="Freeform 16"/>
          <p:cNvSpPr/>
          <p:nvPr/>
        </p:nvSpPr>
        <p:spPr>
          <a:xfrm>
            <a:off x="10394864" y="8256171"/>
            <a:ext cx="739804" cy="635307"/>
          </a:xfrm>
          <a:custGeom>
            <a:avLst/>
            <a:gdLst/>
            <a:ahLst/>
            <a:cxnLst/>
            <a:rect l="l" t="t" r="r" b="b"/>
            <a:pathLst>
              <a:path w="739804" h="635307">
                <a:moveTo>
                  <a:pt x="0" y="0"/>
                </a:moveTo>
                <a:lnTo>
                  <a:pt x="739804" y="0"/>
                </a:lnTo>
                <a:lnTo>
                  <a:pt x="739804" y="635307"/>
                </a:lnTo>
                <a:lnTo>
                  <a:pt x="0" y="635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7" name="Freeform 17"/>
          <p:cNvSpPr/>
          <p:nvPr/>
        </p:nvSpPr>
        <p:spPr>
          <a:xfrm>
            <a:off x="10394864" y="5270593"/>
            <a:ext cx="739804" cy="635307"/>
          </a:xfrm>
          <a:custGeom>
            <a:avLst/>
            <a:gdLst/>
            <a:ahLst/>
            <a:cxnLst/>
            <a:rect l="l" t="t" r="r" b="b"/>
            <a:pathLst>
              <a:path w="739804" h="635307">
                <a:moveTo>
                  <a:pt x="0" y="0"/>
                </a:moveTo>
                <a:lnTo>
                  <a:pt x="739804" y="0"/>
                </a:lnTo>
                <a:lnTo>
                  <a:pt x="739804" y="635306"/>
                </a:lnTo>
                <a:lnTo>
                  <a:pt x="0" y="635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8" name="Freeform 18"/>
          <p:cNvSpPr/>
          <p:nvPr/>
        </p:nvSpPr>
        <p:spPr>
          <a:xfrm>
            <a:off x="10394864" y="6772830"/>
            <a:ext cx="739804" cy="635307"/>
          </a:xfrm>
          <a:custGeom>
            <a:avLst/>
            <a:gdLst/>
            <a:ahLst/>
            <a:cxnLst/>
            <a:rect l="l" t="t" r="r" b="b"/>
            <a:pathLst>
              <a:path w="739804" h="635307">
                <a:moveTo>
                  <a:pt x="0" y="0"/>
                </a:moveTo>
                <a:lnTo>
                  <a:pt x="739804" y="0"/>
                </a:lnTo>
                <a:lnTo>
                  <a:pt x="739804" y="635307"/>
                </a:lnTo>
                <a:lnTo>
                  <a:pt x="0" y="635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9" name="TextBox 19"/>
          <p:cNvSpPr txBox="1"/>
          <p:nvPr/>
        </p:nvSpPr>
        <p:spPr>
          <a:xfrm>
            <a:off x="10152102" y="1627585"/>
            <a:ext cx="7107198" cy="1365250"/>
          </a:xfrm>
          <a:prstGeom prst="rect">
            <a:avLst/>
          </a:prstGeom>
        </p:spPr>
        <p:txBody>
          <a:bodyPr lIns="0" tIns="0" rIns="0" bIns="0" rtlCol="0" anchor="t">
            <a:spAutoFit/>
          </a:bodyPr>
          <a:lstStyle/>
          <a:p>
            <a:pPr>
              <a:lnSpc>
                <a:spcPts val="5225"/>
              </a:lnSpc>
            </a:pPr>
            <a:r>
              <a:rPr lang="en-US" sz="5500">
                <a:solidFill>
                  <a:srgbClr val="000000"/>
                </a:solidFill>
                <a:latin typeface="Livvic Bold"/>
              </a:rPr>
              <a:t>FUTURE ENHANCEMENTS</a:t>
            </a:r>
          </a:p>
        </p:txBody>
      </p:sp>
      <p:sp>
        <p:nvSpPr>
          <p:cNvPr id="20" name="TextBox 20"/>
          <p:cNvSpPr txBox="1"/>
          <p:nvPr/>
        </p:nvSpPr>
        <p:spPr>
          <a:xfrm>
            <a:off x="11695152" y="3497775"/>
            <a:ext cx="6106062" cy="568325"/>
          </a:xfrm>
          <a:prstGeom prst="rect">
            <a:avLst/>
          </a:prstGeom>
        </p:spPr>
        <p:txBody>
          <a:bodyPr lIns="0" tIns="0" rIns="0" bIns="0" rtlCol="0" anchor="t">
            <a:spAutoFit/>
          </a:bodyPr>
          <a:lstStyle/>
          <a:p>
            <a:pPr>
              <a:lnSpc>
                <a:spcPts val="2199"/>
              </a:lnSpc>
            </a:pPr>
            <a:r>
              <a:rPr lang="en-US" sz="2499">
                <a:solidFill>
                  <a:srgbClr val="A9D5A6"/>
                </a:solidFill>
                <a:latin typeface="Livvic Heavy"/>
              </a:rPr>
              <a:t>INTEGRATION OF REAL-TIME WEATHER DATA:</a:t>
            </a:r>
          </a:p>
        </p:txBody>
      </p:sp>
      <p:sp>
        <p:nvSpPr>
          <p:cNvPr id="21" name="TextBox 21"/>
          <p:cNvSpPr txBox="1"/>
          <p:nvPr/>
        </p:nvSpPr>
        <p:spPr>
          <a:xfrm>
            <a:off x="11695152" y="4098168"/>
            <a:ext cx="6106062" cy="585220"/>
          </a:xfrm>
          <a:prstGeom prst="rect">
            <a:avLst/>
          </a:prstGeom>
        </p:spPr>
        <p:txBody>
          <a:bodyPr lIns="0" tIns="0" rIns="0" bIns="0" rtlCol="0" anchor="t">
            <a:spAutoFit/>
          </a:bodyPr>
          <a:lstStyle/>
          <a:p>
            <a:pPr>
              <a:lnSpc>
                <a:spcPts val="2277"/>
              </a:lnSpc>
            </a:pPr>
            <a:r>
              <a:rPr lang="en-US" sz="2300">
                <a:solidFill>
                  <a:srgbClr val="000000"/>
                </a:solidFill>
                <a:latin typeface="Source Sans Pro"/>
              </a:rPr>
              <a:t>To improve the accuracy of recommendations by considering current weather conditions.</a:t>
            </a:r>
          </a:p>
        </p:txBody>
      </p:sp>
      <p:sp>
        <p:nvSpPr>
          <p:cNvPr id="22" name="TextBox 22"/>
          <p:cNvSpPr txBox="1"/>
          <p:nvPr/>
        </p:nvSpPr>
        <p:spPr>
          <a:xfrm>
            <a:off x="11695152" y="5029293"/>
            <a:ext cx="6292675" cy="568325"/>
          </a:xfrm>
          <a:prstGeom prst="rect">
            <a:avLst/>
          </a:prstGeom>
        </p:spPr>
        <p:txBody>
          <a:bodyPr lIns="0" tIns="0" rIns="0" bIns="0" rtlCol="0" anchor="t">
            <a:spAutoFit/>
          </a:bodyPr>
          <a:lstStyle/>
          <a:p>
            <a:pPr>
              <a:lnSpc>
                <a:spcPts val="2199"/>
              </a:lnSpc>
            </a:pPr>
            <a:r>
              <a:rPr lang="en-US" sz="2499">
                <a:solidFill>
                  <a:srgbClr val="A9D5A6"/>
                </a:solidFill>
                <a:latin typeface="Livvic Heavy"/>
              </a:rPr>
              <a:t>INCORPORATION OF CROP MARKET PRICES AND PROFITABILITY ANALYSIS:</a:t>
            </a:r>
          </a:p>
        </p:txBody>
      </p:sp>
      <p:sp>
        <p:nvSpPr>
          <p:cNvPr id="23" name="TextBox 23"/>
          <p:cNvSpPr txBox="1"/>
          <p:nvPr/>
        </p:nvSpPr>
        <p:spPr>
          <a:xfrm>
            <a:off x="11695152" y="5629686"/>
            <a:ext cx="6106062" cy="585220"/>
          </a:xfrm>
          <a:prstGeom prst="rect">
            <a:avLst/>
          </a:prstGeom>
        </p:spPr>
        <p:txBody>
          <a:bodyPr lIns="0" tIns="0" rIns="0" bIns="0" rtlCol="0" anchor="t">
            <a:spAutoFit/>
          </a:bodyPr>
          <a:lstStyle/>
          <a:p>
            <a:pPr>
              <a:lnSpc>
                <a:spcPts val="2277"/>
              </a:lnSpc>
            </a:pPr>
            <a:r>
              <a:rPr lang="en-US" sz="2300">
                <a:solidFill>
                  <a:srgbClr val="000000"/>
                </a:solidFill>
                <a:latin typeface="Source Sans Pro"/>
              </a:rPr>
              <a:t>To assist farmers in making economically viable decisions.</a:t>
            </a:r>
          </a:p>
        </p:txBody>
      </p:sp>
      <p:sp>
        <p:nvSpPr>
          <p:cNvPr id="24" name="TextBox 24"/>
          <p:cNvSpPr txBox="1"/>
          <p:nvPr/>
        </p:nvSpPr>
        <p:spPr>
          <a:xfrm>
            <a:off x="11695152" y="6428512"/>
            <a:ext cx="6106062" cy="568325"/>
          </a:xfrm>
          <a:prstGeom prst="rect">
            <a:avLst/>
          </a:prstGeom>
        </p:spPr>
        <p:txBody>
          <a:bodyPr lIns="0" tIns="0" rIns="0" bIns="0" rtlCol="0" anchor="t">
            <a:spAutoFit/>
          </a:bodyPr>
          <a:lstStyle/>
          <a:p>
            <a:pPr>
              <a:lnSpc>
                <a:spcPts val="2199"/>
              </a:lnSpc>
            </a:pPr>
            <a:r>
              <a:rPr lang="en-US" sz="2499">
                <a:solidFill>
                  <a:srgbClr val="A9D5A6"/>
                </a:solidFill>
                <a:latin typeface="Livvic Heavy"/>
              </a:rPr>
              <a:t>DEVELOPMENT OF A MOBILE APPLICATION</a:t>
            </a:r>
          </a:p>
        </p:txBody>
      </p:sp>
      <p:sp>
        <p:nvSpPr>
          <p:cNvPr id="25" name="TextBox 25"/>
          <p:cNvSpPr txBox="1"/>
          <p:nvPr/>
        </p:nvSpPr>
        <p:spPr>
          <a:xfrm>
            <a:off x="11695152" y="7028905"/>
            <a:ext cx="6106062" cy="585220"/>
          </a:xfrm>
          <a:prstGeom prst="rect">
            <a:avLst/>
          </a:prstGeom>
        </p:spPr>
        <p:txBody>
          <a:bodyPr lIns="0" tIns="0" rIns="0" bIns="0" rtlCol="0" anchor="t">
            <a:spAutoFit/>
          </a:bodyPr>
          <a:lstStyle/>
          <a:p>
            <a:pPr>
              <a:lnSpc>
                <a:spcPts val="2277"/>
              </a:lnSpc>
            </a:pPr>
            <a:r>
              <a:rPr lang="en-US" sz="2300">
                <a:solidFill>
                  <a:srgbClr val="000000"/>
                </a:solidFill>
                <a:latin typeface="Source Sans Pro"/>
              </a:rPr>
              <a:t>For convenient access and usage on smartphones and tablets.</a:t>
            </a:r>
          </a:p>
        </p:txBody>
      </p:sp>
      <p:sp>
        <p:nvSpPr>
          <p:cNvPr id="26" name="TextBox 26"/>
          <p:cNvSpPr txBox="1"/>
          <p:nvPr/>
        </p:nvSpPr>
        <p:spPr>
          <a:xfrm>
            <a:off x="11695152" y="7823675"/>
            <a:ext cx="6106062" cy="568325"/>
          </a:xfrm>
          <a:prstGeom prst="rect">
            <a:avLst/>
          </a:prstGeom>
        </p:spPr>
        <p:txBody>
          <a:bodyPr lIns="0" tIns="0" rIns="0" bIns="0" rtlCol="0" anchor="t">
            <a:spAutoFit/>
          </a:bodyPr>
          <a:lstStyle/>
          <a:p>
            <a:pPr>
              <a:lnSpc>
                <a:spcPts val="2199"/>
              </a:lnSpc>
            </a:pPr>
            <a:r>
              <a:rPr lang="en-US" sz="2499">
                <a:solidFill>
                  <a:srgbClr val="A9D5A6"/>
                </a:solidFill>
                <a:latin typeface="Livvic Heavy"/>
              </a:rPr>
              <a:t>INTEGRATION OF USER FEEDBACK AND DATA COLLECTION</a:t>
            </a:r>
          </a:p>
        </p:txBody>
      </p:sp>
      <p:sp>
        <p:nvSpPr>
          <p:cNvPr id="27" name="TextBox 27"/>
          <p:cNvSpPr txBox="1"/>
          <p:nvPr/>
        </p:nvSpPr>
        <p:spPr>
          <a:xfrm>
            <a:off x="11695152" y="8424068"/>
            <a:ext cx="6292675" cy="870970"/>
          </a:xfrm>
          <a:prstGeom prst="rect">
            <a:avLst/>
          </a:prstGeom>
        </p:spPr>
        <p:txBody>
          <a:bodyPr lIns="0" tIns="0" rIns="0" bIns="0" rtlCol="0" anchor="t">
            <a:spAutoFit/>
          </a:bodyPr>
          <a:lstStyle/>
          <a:p>
            <a:pPr>
              <a:lnSpc>
                <a:spcPts val="2277"/>
              </a:lnSpc>
            </a:pPr>
            <a:r>
              <a:rPr lang="en-US" sz="2300">
                <a:solidFill>
                  <a:srgbClr val="000000"/>
                </a:solidFill>
                <a:latin typeface="Source Sans Pro"/>
              </a:rPr>
              <a:t>To continuously enhance the recommendation system's performance by learning from user experiences and preferences.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0696" y="2034007"/>
            <a:ext cx="4535173" cy="3454977"/>
          </a:xfrm>
          <a:custGeom>
            <a:avLst/>
            <a:gdLst/>
            <a:ahLst/>
            <a:cxnLst/>
            <a:rect l="l" t="t" r="r" b="b"/>
            <a:pathLst>
              <a:path w="4535173" h="3454977">
                <a:moveTo>
                  <a:pt x="0" y="0"/>
                </a:moveTo>
                <a:lnTo>
                  <a:pt x="4535173" y="0"/>
                </a:lnTo>
                <a:lnTo>
                  <a:pt x="4535173" y="3454977"/>
                </a:lnTo>
                <a:lnTo>
                  <a:pt x="0" y="34549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2839188" flipH="1">
            <a:off x="12996090" y="1531155"/>
            <a:ext cx="2002107" cy="3086100"/>
          </a:xfrm>
          <a:custGeom>
            <a:avLst/>
            <a:gdLst/>
            <a:ahLst/>
            <a:cxnLst/>
            <a:rect l="l" t="t" r="r" b="b"/>
            <a:pathLst>
              <a:path w="2002107" h="3086100">
                <a:moveTo>
                  <a:pt x="2002107" y="0"/>
                </a:moveTo>
                <a:lnTo>
                  <a:pt x="0" y="0"/>
                </a:lnTo>
                <a:lnTo>
                  <a:pt x="0" y="3086100"/>
                </a:lnTo>
                <a:lnTo>
                  <a:pt x="2002107" y="3086100"/>
                </a:lnTo>
                <a:lnTo>
                  <a:pt x="200210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3657917" y="1722210"/>
            <a:ext cx="11266632" cy="2703992"/>
          </a:xfrm>
          <a:custGeom>
            <a:avLst/>
            <a:gdLst/>
            <a:ahLst/>
            <a:cxnLst/>
            <a:rect l="l" t="t" r="r" b="b"/>
            <a:pathLst>
              <a:path w="11266632" h="2703992">
                <a:moveTo>
                  <a:pt x="0" y="0"/>
                </a:moveTo>
                <a:lnTo>
                  <a:pt x="11266632" y="0"/>
                </a:lnTo>
                <a:lnTo>
                  <a:pt x="11266632" y="2703991"/>
                </a:lnTo>
                <a:lnTo>
                  <a:pt x="0" y="27039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7158526" y="6351042"/>
            <a:ext cx="5312796" cy="251808"/>
          </a:xfrm>
          <a:prstGeom prst="rect">
            <a:avLst/>
          </a:prstGeom>
        </p:spPr>
        <p:txBody>
          <a:bodyPr lIns="0" tIns="0" rIns="0" bIns="0" rtlCol="0" anchor="t">
            <a:spAutoFit/>
          </a:bodyPr>
          <a:lstStyle/>
          <a:p>
            <a:pPr>
              <a:lnSpc>
                <a:spcPts val="1693"/>
              </a:lnSpc>
            </a:pPr>
            <a:r>
              <a:rPr lang="en-US" sz="2605" dirty="0">
                <a:solidFill>
                  <a:srgbClr val="000000"/>
                </a:solidFill>
                <a:latin typeface="Livvic Heavy"/>
              </a:rPr>
              <a:t>          MOHIT FATING</a:t>
            </a:r>
          </a:p>
        </p:txBody>
      </p:sp>
      <p:sp>
        <p:nvSpPr>
          <p:cNvPr id="7" name="TextBox 7"/>
          <p:cNvSpPr txBox="1"/>
          <p:nvPr/>
        </p:nvSpPr>
        <p:spPr>
          <a:xfrm>
            <a:off x="5972909" y="4959226"/>
            <a:ext cx="6636646" cy="493432"/>
          </a:xfrm>
          <a:prstGeom prst="rect">
            <a:avLst/>
          </a:prstGeom>
        </p:spPr>
        <p:txBody>
          <a:bodyPr lIns="0" tIns="0" rIns="0" bIns="0" rtlCol="0" anchor="t">
            <a:spAutoFit/>
          </a:bodyPr>
          <a:lstStyle/>
          <a:p>
            <a:pPr algn="ctr">
              <a:lnSpc>
                <a:spcPts val="3212"/>
              </a:lnSpc>
            </a:pPr>
            <a:r>
              <a:rPr lang="en-US" sz="4942">
                <a:solidFill>
                  <a:srgbClr val="000000"/>
                </a:solidFill>
                <a:latin typeface="Livvic Bold"/>
              </a:rPr>
              <a:t>PRESENTED BY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430</Words>
  <Application>Microsoft Office PowerPoint</Application>
  <PresentationFormat>Custom</PresentationFormat>
  <Paragraphs>52</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Livvic Heavy</vt:lpstr>
      <vt:lpstr>Calibri</vt:lpstr>
      <vt:lpstr>Arial</vt:lpstr>
      <vt:lpstr>Livvic Bold</vt:lpstr>
      <vt:lpstr>Source Sans Pro</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Mohit Fating</dc:creator>
  <cp:lastModifiedBy>Mohit Fating</cp:lastModifiedBy>
  <cp:revision>6</cp:revision>
  <dcterms:created xsi:type="dcterms:W3CDTF">2006-08-16T00:00:00Z</dcterms:created>
  <dcterms:modified xsi:type="dcterms:W3CDTF">2023-10-15T16:25:01Z</dcterms:modified>
  <dc:identifier>DAFw6yNScA4</dc:identifier>
</cp:coreProperties>
</file>